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70" r:id="rId2"/>
    <p:sldId id="277" r:id="rId3"/>
    <p:sldId id="278" r:id="rId4"/>
    <p:sldId id="271" r:id="rId5"/>
    <p:sldId id="272" r:id="rId6"/>
    <p:sldId id="269" r:id="rId7"/>
    <p:sldId id="268" r:id="rId8"/>
    <p:sldId id="267" r:id="rId9"/>
    <p:sldId id="266" r:id="rId10"/>
    <p:sldId id="279" r:id="rId11"/>
    <p:sldId id="282" r:id="rId12"/>
    <p:sldId id="281" r:id="rId13"/>
    <p:sldId id="264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9"/>
    <a:srgbClr val="996633"/>
    <a:srgbClr val="FF3BF6"/>
    <a:srgbClr val="FFACFB"/>
    <a:srgbClr val="480045"/>
    <a:srgbClr val="FFFF99"/>
    <a:srgbClr val="602000"/>
    <a:srgbClr val="93F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4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AECFB-0EA7-4066-99B9-1B5C05705A1D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54370-7E68-4395-9300-3B51EF981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4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54370-7E68-4395-9300-3B51EF9810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8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EAF90-9E5E-4CCA-AAB5-B43A3EBC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C3762-480D-47E5-B37C-9D3B59A81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0D545-1D6B-4E6C-8085-557FFC596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5D0B7-BDBD-4C4B-A65E-D5E19B6ED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9D3C0-724F-49D0-9A8C-ECE8465D7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830DD-EDB0-43E4-B078-8E3F78713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EA4E-7DFF-4812-84B9-C8094B285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EF4D7-667F-46A6-B03C-0E4CD73F7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0A20-E404-485B-8F32-FEA37EA1F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61CB8-1028-4935-93CC-5D2619447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92A9-1EBE-4AAA-A285-47B79E19B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B9F9-2D2B-4253-8A11-C42A7CA1F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5233-AE58-4B49-87B0-F7B54D0D8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7301B51-A333-40A2-A546-BBD7A565F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gif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5410200" cy="646331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The Scientific Revolution: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1981200"/>
            <a:ext cx="4495800" cy="4524315"/>
          </a:xfrm>
          <a:prstGeom prst="rect">
            <a:avLst/>
          </a:prstGeom>
          <a:solidFill>
            <a:srgbClr val="FFFF69"/>
          </a:solidFill>
          <a:ln w="571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Renaissance &amp;                Reformation broke               down Medieval  worldview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Heart of Scientific Revolution: assumption that mathematical laws governed nature &amp; Universe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Therefore…physical world can be understood, managed &amp; shaped by people!!!!</a:t>
            </a:r>
          </a:p>
        </p:txBody>
      </p:sp>
      <p:pic>
        <p:nvPicPr>
          <p:cNvPr id="9222" name="Picture 6" descr="http://bright.web.arizona.edu/images/bright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04800"/>
            <a:ext cx="1772520" cy="2314576"/>
          </a:xfrm>
          <a:prstGeom prst="rect">
            <a:avLst/>
          </a:prstGeom>
          <a:noFill/>
        </p:spPr>
      </p:pic>
      <p:pic>
        <p:nvPicPr>
          <p:cNvPr id="9232" name="Picture 16" descr="http://homepages.wmich.edu/~korista/web-images/man-univer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3065829" cy="2514600"/>
          </a:xfrm>
          <a:prstGeom prst="rect">
            <a:avLst/>
          </a:prstGeom>
          <a:noFill/>
        </p:spPr>
      </p:pic>
      <p:pic>
        <p:nvPicPr>
          <p:cNvPr id="9234" name="Picture 18" descr="http://3.bp.blogspot.com/-Ahzv02XLeKc/UGtFD1h0D6I/AAAAAAAAC2k/Ao9NbWXe6Dg/s1600/enlighten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6279">
            <a:off x="1024063" y="4277088"/>
            <a:ext cx="1722711" cy="19863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1543</a:t>
            </a:r>
            <a:r>
              <a:rPr lang="en-US" dirty="0"/>
              <a:t> – </a:t>
            </a:r>
            <a:r>
              <a:rPr lang="en-US" sz="3600" b="1" u="sng" dirty="0">
                <a:solidFill>
                  <a:srgbClr val="FFFF00"/>
                </a:solidFill>
              </a:rPr>
              <a:t>Andreas Vesalius </a:t>
            </a:r>
            <a:r>
              <a:rPr lang="en-US" dirty="0"/>
              <a:t>published   </a:t>
            </a:r>
            <a:r>
              <a:rPr lang="en-US" sz="2800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On the Structure of the Human Body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2286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srgbClr val="FFFF00"/>
                </a:solidFill>
              </a:rPr>
              <a:t>An accurate, detailed study of human anatomy</a:t>
            </a:r>
          </a:p>
        </p:txBody>
      </p:sp>
      <p:pic>
        <p:nvPicPr>
          <p:cNvPr id="2050" name="Picture 2" descr="http://dodd.cmcvellore.ac.in/hom/12%20-%20Vasel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343400"/>
            <a:ext cx="3428999" cy="228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4919008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 autopsied bodies he obtained –  </a:t>
            </a:r>
            <a:r>
              <a:rPr lang="en-US" i="1" u="sng" dirty="0"/>
              <a:t>illegal at this time!!!</a:t>
            </a:r>
          </a:p>
          <a:p>
            <a:r>
              <a:rPr lang="en-US" dirty="0"/>
              <a:t>Friends in the government looked the other way</a:t>
            </a:r>
          </a:p>
        </p:txBody>
      </p:sp>
      <p:pic>
        <p:nvPicPr>
          <p:cNvPr id="2054" name="Picture 6" descr="http://va312aslifilis.files.wordpress.com/2010/11/vesalius15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2100620" cy="3352800"/>
          </a:xfrm>
          <a:prstGeom prst="rect">
            <a:avLst/>
          </a:prstGeom>
          <a:noFill/>
        </p:spPr>
      </p:pic>
      <p:pic>
        <p:nvPicPr>
          <p:cNvPr id="2056" name="Picture 8" descr="http://quod.lib.umich.edu/w/wantz/images/vesdp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828800"/>
            <a:ext cx="1786012" cy="2358030"/>
          </a:xfrm>
          <a:prstGeom prst="rect">
            <a:avLst/>
          </a:prstGeom>
          <a:noFill/>
        </p:spPr>
      </p:pic>
      <p:pic>
        <p:nvPicPr>
          <p:cNvPr id="2058" name="Picture 10" descr="http://www.nndb.com/people/270/000085015/andreas-vesalius-2-siz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524000"/>
            <a:ext cx="2443284" cy="3352800"/>
          </a:xfrm>
          <a:prstGeom prst="rect">
            <a:avLst/>
          </a:prstGeom>
          <a:noFill/>
        </p:spPr>
      </p:pic>
      <p:pic>
        <p:nvPicPr>
          <p:cNvPr id="2060" name="Picture 12" descr="http://www.european-schoolprojects.net/festivals/Spain/autumn/scary/images/skeleto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990600"/>
            <a:ext cx="1910289" cy="3505200"/>
          </a:xfrm>
          <a:prstGeom prst="rect">
            <a:avLst/>
          </a:prstGeom>
          <a:noFill/>
        </p:spPr>
      </p:pic>
      <p:pic>
        <p:nvPicPr>
          <p:cNvPr id="2068" name="Picture 20" descr="http://www.thejuliagroup.com/blog/wp-content/uploads/2012/03/eyeballs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6172200"/>
            <a:ext cx="685800" cy="35242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457200"/>
            <a:ext cx="5791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69"/>
                </a:solidFill>
              </a:rPr>
              <a:t>1540 – </a:t>
            </a:r>
            <a:r>
              <a:rPr lang="en-US" sz="2800" b="1" u="sng" dirty="0" err="1">
                <a:solidFill>
                  <a:srgbClr val="FFFF69"/>
                </a:solidFill>
              </a:rPr>
              <a:t>Ambroise</a:t>
            </a:r>
            <a:r>
              <a:rPr lang="en-US" sz="2800" b="1" u="sng" dirty="0">
                <a:solidFill>
                  <a:srgbClr val="FFFF69"/>
                </a:solidFill>
              </a:rPr>
              <a:t> Pare developed</a:t>
            </a:r>
            <a:r>
              <a:rPr lang="en-US" sz="2800" b="1" dirty="0">
                <a:solidFill>
                  <a:srgbClr val="FFFF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Ointment to prevent infections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New surgical techniques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Invented scientific instruments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Introduced use of artificial limbs!!!   </a:t>
            </a:r>
          </a:p>
        </p:txBody>
      </p:sp>
      <p:sp>
        <p:nvSpPr>
          <p:cNvPr id="8" name="Explosion 2 7"/>
          <p:cNvSpPr/>
          <p:nvPr/>
        </p:nvSpPr>
        <p:spPr bwMode="auto">
          <a:xfrm rot="1096934">
            <a:off x="6619463" y="58387"/>
            <a:ext cx="2209800" cy="2362200"/>
          </a:xfrm>
          <a:prstGeom prst="irregularSeal2">
            <a:avLst/>
          </a:prstGeom>
          <a:solidFill>
            <a:srgbClr val="FFFF99"/>
          </a:solidFill>
          <a:ln w="28575" cap="flat" cmpd="sng" algn="ctr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 rot="20428019">
            <a:off x="6899423" y="1014457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WOW!!!</a:t>
            </a:r>
          </a:p>
        </p:txBody>
      </p:sp>
      <p:pic>
        <p:nvPicPr>
          <p:cNvPr id="29698" name="Picture 2" descr="http://www.gatewaycoalition.org/files/patents/site/graphics/prosthetic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667000"/>
            <a:ext cx="2619375" cy="3028950"/>
          </a:xfrm>
          <a:prstGeom prst="rect">
            <a:avLst/>
          </a:prstGeom>
          <a:noFill/>
        </p:spPr>
      </p:pic>
      <p:pic>
        <p:nvPicPr>
          <p:cNvPr id="29700" name="Picture 4" descr="http://www.lessignets.com/signetsdiane/calendrier/images/dec/20/ambroise_par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4238625" cy="2857500"/>
          </a:xfrm>
          <a:prstGeom prst="rect">
            <a:avLst/>
          </a:prstGeom>
          <a:noFill/>
        </p:spPr>
      </p:pic>
      <p:pic>
        <p:nvPicPr>
          <p:cNvPr id="29704" name="Picture 8" descr="http://cabinetmagazine.org/issues/22/assets/images/woo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91000"/>
            <a:ext cx="1600200" cy="2343636"/>
          </a:xfrm>
          <a:prstGeom prst="rect">
            <a:avLst/>
          </a:prstGeom>
          <a:noFill/>
        </p:spPr>
      </p:pic>
      <p:pic>
        <p:nvPicPr>
          <p:cNvPr id="29714" name="Picture 18" descr="http://0.tqn.com/d/graphicssoft/1/0/p/b/5/TL-OldMedicineBottle-09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34000" y="990600"/>
            <a:ext cx="932635" cy="23336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solidFill>
                  <a:schemeClr val="folHlink"/>
                </a:solidFill>
              </a:rPr>
              <a:t>William Harvey</a:t>
            </a:r>
            <a:r>
              <a:rPr lang="en-US" sz="3600"/>
              <a:t> determined that the heart pumped blood throughout the body</a:t>
            </a:r>
            <a:endParaRPr lang="en-US"/>
          </a:p>
        </p:txBody>
      </p:sp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81400"/>
            <a:ext cx="241935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133600"/>
            <a:ext cx="2743200" cy="2525713"/>
          </a:xfrm>
          <a:noFill/>
        </p:spPr>
      </p:pic>
      <p:pic>
        <p:nvPicPr>
          <p:cNvPr id="1024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43200"/>
            <a:ext cx="42545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533400"/>
            <a:ext cx="3429000" cy="5562600"/>
          </a:xfrm>
        </p:spPr>
        <p:txBody>
          <a:bodyPr/>
          <a:lstStyle/>
          <a:p>
            <a:pPr eaLnBrk="1" hangingPunct="1"/>
            <a:r>
              <a:rPr lang="en-US" sz="2600"/>
              <a:t>The Dutch inventor </a:t>
            </a:r>
            <a:r>
              <a:rPr lang="en-US" sz="2600">
                <a:solidFill>
                  <a:schemeClr val="folHlink"/>
                </a:solidFill>
              </a:rPr>
              <a:t>Anton Van</a:t>
            </a:r>
            <a:r>
              <a:rPr lang="en-US" sz="2600"/>
              <a:t> </a:t>
            </a:r>
            <a:r>
              <a:rPr lang="en-US" sz="2600" b="1">
                <a:solidFill>
                  <a:schemeClr val="folHlink"/>
                </a:solidFill>
              </a:rPr>
              <a:t>LEEUWENHOEK</a:t>
            </a:r>
            <a:r>
              <a:rPr lang="en-US" sz="2600"/>
              <a:t> </a:t>
            </a:r>
            <a:r>
              <a:rPr lang="en-US" sz="2600" b="1"/>
              <a:t>perfected the microscope</a:t>
            </a:r>
            <a:endParaRPr lang="en-US" sz="2600"/>
          </a:p>
          <a:p>
            <a:pPr eaLnBrk="1" hangingPunct="1">
              <a:buFontTx/>
              <a:buNone/>
            </a:pPr>
            <a:endParaRPr lang="en-US" sz="2600"/>
          </a:p>
          <a:p>
            <a:pPr eaLnBrk="1" hangingPunct="1"/>
            <a:r>
              <a:rPr lang="en-US" sz="2600" b="1">
                <a:solidFill>
                  <a:schemeClr val="folHlink"/>
                </a:solidFill>
              </a:rPr>
              <a:t>ROBERT HOOKE</a:t>
            </a:r>
            <a:r>
              <a:rPr lang="en-US" sz="2600"/>
              <a:t>, an English scientist, used the </a:t>
            </a:r>
            <a:r>
              <a:rPr lang="en-US" sz="2600" b="1"/>
              <a:t>microscope</a:t>
            </a:r>
            <a:r>
              <a:rPr lang="en-US" sz="2600"/>
              <a:t> to </a:t>
            </a:r>
            <a:r>
              <a:rPr lang="en-US" sz="2600" b="1" u="sng"/>
              <a:t>discover cells</a:t>
            </a:r>
            <a:r>
              <a:rPr lang="en-US" sz="2600"/>
              <a:t>, the basic building blocks of living things</a:t>
            </a:r>
            <a:endParaRPr lang="en-US" sz="2400"/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8950325" y="2892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9220" name="Picture 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609600"/>
            <a:ext cx="2201863" cy="1981200"/>
          </a:xfrm>
          <a:noFill/>
        </p:spPr>
      </p:pic>
      <p:pic>
        <p:nvPicPr>
          <p:cNvPr id="92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133600"/>
            <a:ext cx="1955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57200"/>
            <a:ext cx="18430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400800" y="4114800"/>
            <a:ext cx="2451100" cy="2417763"/>
          </a:xfrm>
          <a:noFill/>
        </p:spPr>
      </p:pic>
      <p:pic>
        <p:nvPicPr>
          <p:cNvPr id="9224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7975" y="3657600"/>
            <a:ext cx="2051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3505200"/>
            <a:ext cx="11080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21"/>
          <p:cNvSpPr txBox="1">
            <a:spLocks noChangeArrowheads="1"/>
          </p:cNvSpPr>
          <p:nvPr/>
        </p:nvSpPr>
        <p:spPr bwMode="auto">
          <a:xfrm>
            <a:off x="457200" y="5791200"/>
            <a:ext cx="342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folHlink"/>
                </a:solidFill>
              </a:rPr>
              <a:t>A TINY NEW WORLD IS DISCOVERED!!!</a:t>
            </a:r>
            <a:endParaRPr lang="en-US" b="1"/>
          </a:p>
        </p:txBody>
      </p:sp>
      <p:sp>
        <p:nvSpPr>
          <p:cNvPr id="9227" name="Rectangle 22"/>
          <p:cNvSpPr>
            <a:spLocks noChangeArrowheads="1"/>
          </p:cNvSpPr>
          <p:nvPr/>
        </p:nvSpPr>
        <p:spPr bwMode="auto">
          <a:xfrm>
            <a:off x="4102100" y="81851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-63788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69"/>
                </a:solidFill>
              </a:rPr>
              <a:t>ROBERT  BOYLE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314" y="772885"/>
            <a:ext cx="443048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/>
              <a:t>Refined alchemists view of chemicals as basic building blocks</a:t>
            </a:r>
          </a:p>
          <a:p>
            <a:pPr>
              <a:buFont typeface="Arial" pitchFamily="34" charset="0"/>
              <a:buChar char="•"/>
            </a:pPr>
            <a:endParaRPr lang="en-US" sz="2200" b="1" dirty="0"/>
          </a:p>
          <a:p>
            <a:pPr>
              <a:buFont typeface="Arial" pitchFamily="34" charset="0"/>
              <a:buChar char="•"/>
            </a:pPr>
            <a:r>
              <a:rPr lang="en-US" sz="2200" b="1" dirty="0"/>
              <a:t>Distinguished between chemical elements &amp; compounds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b="1" u="sng" dirty="0"/>
              <a:t>Determined that all matter is composed of tiny particles</a:t>
            </a:r>
            <a:r>
              <a:rPr lang="en-US" sz="2200" dirty="0"/>
              <a:t> </a:t>
            </a:r>
            <a:r>
              <a:rPr lang="en-US" sz="2200" b="1" u="sng" dirty="0"/>
              <a:t>that behave in a certain way</a:t>
            </a:r>
            <a:r>
              <a:rPr lang="en-US" sz="2200" dirty="0"/>
              <a:t>,        </a:t>
            </a:r>
            <a:r>
              <a:rPr lang="en-US" sz="2000" b="1" i="1" dirty="0"/>
              <a:t>corpuscular philosophy of atoms </a:t>
            </a:r>
            <a:r>
              <a:rPr lang="en-US" sz="2200" b="1" i="1" dirty="0"/>
              <a:t>- </a:t>
            </a:r>
          </a:p>
          <a:p>
            <a:r>
              <a:rPr lang="en-US" sz="2200" b="1" dirty="0"/>
              <a:t>an early form of the atomic theory of matter</a:t>
            </a:r>
          </a:p>
          <a:p>
            <a:pPr>
              <a:buFont typeface="Arial" pitchFamily="34" charset="0"/>
              <a:buChar char="•"/>
            </a:pPr>
            <a:endParaRPr lang="en-US" sz="2200" dirty="0"/>
          </a:p>
          <a:p>
            <a:pPr>
              <a:buFont typeface="Arial" pitchFamily="34" charset="0"/>
              <a:buChar char="•"/>
            </a:pPr>
            <a:r>
              <a:rPr lang="en-US" sz="2200" dirty="0"/>
              <a:t>Scientists built on Boyle’s ideas which laid the foundation for </a:t>
            </a:r>
            <a:r>
              <a:rPr lang="en-US" sz="2200" b="1" dirty="0"/>
              <a:t>Dalton’s modern </a:t>
            </a:r>
            <a:r>
              <a:rPr lang="en-US" sz="2200" b="1" u="sng" dirty="0">
                <a:solidFill>
                  <a:srgbClr val="FFFF00"/>
                </a:solidFill>
              </a:rPr>
              <a:t>ATOMIC THEORY</a:t>
            </a:r>
          </a:p>
          <a:p>
            <a:endParaRPr lang="en-US" sz="2200" b="1" u="sng" dirty="0"/>
          </a:p>
          <a:p>
            <a:pPr>
              <a:buFont typeface="Arial" pitchFamily="34" charset="0"/>
              <a:buChar char="•"/>
            </a:pPr>
            <a:endParaRPr lang="en-US" sz="2200" dirty="0"/>
          </a:p>
        </p:txBody>
      </p:sp>
      <p:pic>
        <p:nvPicPr>
          <p:cNvPr id="28676" name="Picture 4" descr="http://creationsafaris.com/images/boy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8600"/>
            <a:ext cx="4495268" cy="586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95800" y="6172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Reconciled God &amp; Science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11220"/>
            <a:ext cx="3967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“The Father of Chemistry”</a:t>
            </a:r>
          </a:p>
        </p:txBody>
      </p:sp>
    </p:spTree>
  </p:cSld>
  <p:clrMapOvr>
    <a:masterClrMapping/>
  </p:clrMapOvr>
  <p:transition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5943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ISAAC NEWTON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Using mathematics he proved that a single force keeps the planets in orbit around the Sun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He called this force </a:t>
            </a:r>
            <a:r>
              <a:rPr lang="en-US" sz="2800" b="1" dirty="0">
                <a:solidFill>
                  <a:srgbClr val="FFFF00"/>
                </a:solidFill>
              </a:rPr>
              <a:t>GRAVITY!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1687 – published a book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Explaining gravity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Nature follows uniform laws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Universe can be measured &amp; described mathematically</a:t>
            </a:r>
          </a:p>
          <a:p>
            <a:pPr lvl="1"/>
            <a:endParaRPr lang="en-US" dirty="0"/>
          </a:p>
        </p:txBody>
      </p:sp>
      <p:pic>
        <p:nvPicPr>
          <p:cNvPr id="27650" name="Picture 2" descr="http://1.bp.blogspot.com/--BkVhvtwfHU/Tz0rN7pu8VI/AAAAAAAAHHs/pZPOrRC9Oy4/s1600/New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86200"/>
            <a:ext cx="4343400" cy="2597727"/>
          </a:xfrm>
          <a:prstGeom prst="rect">
            <a:avLst/>
          </a:prstGeom>
          <a:noFill/>
        </p:spPr>
      </p:pic>
      <p:pic>
        <p:nvPicPr>
          <p:cNvPr id="27652" name="Picture 4" descr="http://csep10.phys.utk.edu/astr161/lect/history/weigh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4800"/>
            <a:ext cx="2618509" cy="288036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7656" name="Picture 8" descr="http://www.spiritualwisdom.org.uk/images/newt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505200"/>
            <a:ext cx="2694364" cy="1219200"/>
          </a:xfrm>
          <a:prstGeom prst="rect">
            <a:avLst/>
          </a:prstGeom>
          <a:noFill/>
        </p:spPr>
      </p:pic>
      <p:pic>
        <p:nvPicPr>
          <p:cNvPr id="27658" name="Picture 10" descr="http://i1.cpcache.com/product/22465425/why_do_i_hate_newton_calculus_shirt.jpg?height=380&amp;width=3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86003">
            <a:off x="6902019" y="4235019"/>
            <a:ext cx="1746669" cy="174666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05400" y="5410200"/>
            <a:ext cx="32004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Newton helped to develop </a:t>
            </a:r>
            <a:r>
              <a:rPr lang="en-US" sz="2000" b="1" u="sng" dirty="0">
                <a:solidFill>
                  <a:srgbClr val="FF0000"/>
                </a:solidFill>
              </a:rPr>
              <a:t>CALCULUS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to explain his laws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……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</a:rPr>
              <a:t>gee…thanks Isaac!</a:t>
            </a:r>
          </a:p>
        </p:txBody>
      </p:sp>
      <p:pic>
        <p:nvPicPr>
          <p:cNvPr id="11" name="Picture 6" descr="http://csep10.phys.utk.edu/astr161/lect/history/gravit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295400"/>
            <a:ext cx="2667000" cy="2933701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Many Changes had to do with science……..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876800" y="1600200"/>
            <a:ext cx="3810000" cy="1981200"/>
          </a:xfrm>
        </p:spPr>
        <p:txBody>
          <a:bodyPr/>
          <a:lstStyle/>
          <a:p>
            <a:pPr eaLnBrk="1" hangingPunct="1"/>
            <a:r>
              <a:rPr lang="en-US" sz="2400" dirty="0"/>
              <a:t>In the middle ages the common belief was in a </a:t>
            </a:r>
            <a:r>
              <a:rPr lang="en-US" sz="2400" b="1" u="sng" dirty="0"/>
              <a:t>GEOCENTRIC</a:t>
            </a:r>
            <a:r>
              <a:rPr lang="en-US" sz="2400" dirty="0"/>
              <a:t>, or </a:t>
            </a:r>
            <a:r>
              <a:rPr lang="en-US" sz="2400" u="sng" dirty="0"/>
              <a:t>Earth Centered Universe </a:t>
            </a:r>
          </a:p>
        </p:txBody>
      </p:sp>
      <p:pic>
        <p:nvPicPr>
          <p:cNvPr id="7173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905000"/>
            <a:ext cx="1890713" cy="1981200"/>
          </a:xfrm>
          <a:noFill/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154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914400" y="3505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Ptolemy</a:t>
            </a:r>
          </a:p>
        </p:txBody>
      </p:sp>
      <p:pic>
        <p:nvPicPr>
          <p:cNvPr id="717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15000" y="5486400"/>
            <a:ext cx="1274763" cy="1078579"/>
          </a:xfrm>
          <a:noFill/>
        </p:spPr>
      </p:pic>
      <p:pic>
        <p:nvPicPr>
          <p:cNvPr id="717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343400"/>
            <a:ext cx="159811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4038600"/>
            <a:ext cx="3581400" cy="1200329"/>
          </a:xfrm>
          <a:prstGeom prst="rect">
            <a:avLst/>
          </a:prstGeom>
          <a:solidFill>
            <a:srgbClr val="FFFF69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Previously followed theories of ancient Greeks Ptolemy &amp; Aristotle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5410200"/>
            <a:ext cx="4114800" cy="1200329"/>
          </a:xfrm>
          <a:prstGeom prst="rect">
            <a:avLst/>
          </a:prstGeom>
          <a:solidFill>
            <a:srgbClr val="FFFF69"/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1543 – Copernicus proposed a </a:t>
            </a:r>
            <a:r>
              <a:rPr lang="en-US" b="1" u="sng" dirty="0">
                <a:solidFill>
                  <a:schemeClr val="bg1"/>
                </a:solidFill>
              </a:rPr>
              <a:t>HELIOCENTRIC</a:t>
            </a:r>
            <a:r>
              <a:rPr lang="en-US" dirty="0">
                <a:solidFill>
                  <a:schemeClr val="bg1"/>
                </a:solidFill>
              </a:rPr>
              <a:t>, Sun-centered model of the universe</a:t>
            </a:r>
          </a:p>
        </p:txBody>
      </p:sp>
      <p:pic>
        <p:nvPicPr>
          <p:cNvPr id="25602" name="Picture 2" descr="http://2.bp.blogspot.com/_ZsT9qT7EICA/TQ8pa-f4GCI/AAAAAAAAANk/WzpxFRXwNn8/s1600/geocentr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3429000"/>
            <a:ext cx="23368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43400" y="3810000"/>
            <a:ext cx="4495800" cy="2677656"/>
          </a:xfrm>
          <a:prstGeom prst="rect">
            <a:avLst/>
          </a:prstGeom>
          <a:solidFill>
            <a:srgbClr val="FFFF69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</a:rPr>
              <a:t>Johannes  </a:t>
            </a:r>
            <a:r>
              <a:rPr lang="en-US" b="1" u="sng" dirty="0" err="1">
                <a:solidFill>
                  <a:schemeClr val="bg1"/>
                </a:solidFill>
              </a:rPr>
              <a:t>Kepler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used Brahe’s data to calculate planets revolving around Sun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Proved oval-shaped </a:t>
            </a:r>
            <a:r>
              <a:rPr lang="en-US" u="sng" dirty="0">
                <a:solidFill>
                  <a:schemeClr val="bg1"/>
                </a:solidFill>
              </a:rPr>
              <a:t>, </a:t>
            </a:r>
            <a:r>
              <a:rPr lang="en-US" b="1" u="sng" dirty="0">
                <a:solidFill>
                  <a:schemeClr val="bg1"/>
                </a:solidFill>
              </a:rPr>
              <a:t>elliptical orbit, </a:t>
            </a:r>
            <a:r>
              <a:rPr lang="en-US" dirty="0">
                <a:solidFill>
                  <a:schemeClr val="bg1"/>
                </a:solidFill>
              </a:rPr>
              <a:t>not round as previously thought!</a:t>
            </a:r>
          </a:p>
        </p:txBody>
      </p:sp>
      <p:pic>
        <p:nvPicPr>
          <p:cNvPr id="24578" name="Picture 2" descr="http://amazing-space.stsci.edu/resources/explorations/groundup/lesson/basics/g37/graphics/g37_copernic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04800"/>
            <a:ext cx="2251128" cy="3200400"/>
          </a:xfrm>
          <a:prstGeom prst="rect">
            <a:avLst/>
          </a:prstGeom>
          <a:noFill/>
        </p:spPr>
      </p:pic>
      <p:pic>
        <p:nvPicPr>
          <p:cNvPr id="24582" name="Picture 6" descr="http://upload.wikimedia.org/wikipedia/commons/thumb/2/2b/Tycho_Brahe.JPG/250px-Tycho_Bra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6162"/>
            <a:ext cx="2228850" cy="3307614"/>
          </a:xfrm>
          <a:prstGeom prst="rect">
            <a:avLst/>
          </a:prstGeom>
          <a:noFill/>
        </p:spPr>
      </p:pic>
      <p:pic>
        <p:nvPicPr>
          <p:cNvPr id="24584" name="Picture 8" descr="http://images3.wikia.nocookie.net/__cb20060609040012/schools/images/b/b5/Kepler's_first_la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419600"/>
            <a:ext cx="3514380" cy="2209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09800" y="4343400"/>
            <a:ext cx="19812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Of planetary motion</a:t>
            </a:r>
          </a:p>
        </p:txBody>
      </p:sp>
      <p:pic>
        <p:nvPicPr>
          <p:cNvPr id="24586" name="Picture 10" descr="http://www.envisioningtheworld.com/wp-content/uploads/2009/11/kepler-220x2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057400"/>
            <a:ext cx="2095500" cy="2095501"/>
          </a:xfrm>
          <a:prstGeom prst="rect">
            <a:avLst/>
          </a:prstGeom>
          <a:noFill/>
        </p:spPr>
      </p:pic>
      <p:pic>
        <p:nvPicPr>
          <p:cNvPr id="24588" name="Picture 12" descr="http://3.bp.blogspot.com/-oRWa5WYf-T0/T-yoIdjbBkI/AAAAAAAAHws/khAxCt1XxMI/s1600/1-7-thelawgivers.00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2933700"/>
            <a:ext cx="1600200" cy="1200150"/>
          </a:xfrm>
          <a:prstGeom prst="rect">
            <a:avLst/>
          </a:prstGeom>
          <a:noFill/>
        </p:spPr>
      </p:pic>
      <p:pic>
        <p:nvPicPr>
          <p:cNvPr id="24590" name="Picture 14" descr="http://www.wikicalculator.com/formula_image/Orbital-period-of-planet-(Kepler's-Third-Law)-55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2057400"/>
            <a:ext cx="1447800" cy="63779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</p:pic>
      <p:sp>
        <p:nvSpPr>
          <p:cNvPr id="17" name="TextBox 16"/>
          <p:cNvSpPr txBox="1"/>
          <p:nvPr/>
        </p:nvSpPr>
        <p:spPr>
          <a:xfrm>
            <a:off x="685800" y="2286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Late 1500s – </a:t>
            </a:r>
            <a:r>
              <a:rPr lang="en-US" b="1" u="sng" dirty="0" err="1">
                <a:solidFill>
                  <a:srgbClr val="FFFF00"/>
                </a:solidFill>
              </a:rPr>
              <a:t>Tycho</a:t>
            </a:r>
            <a:r>
              <a:rPr lang="en-US" b="1" u="sng" dirty="0">
                <a:solidFill>
                  <a:srgbClr val="FFFF00"/>
                </a:solidFill>
              </a:rPr>
              <a:t> Brahe </a:t>
            </a:r>
            <a:r>
              <a:rPr lang="en-US" dirty="0"/>
              <a:t>provided evidence,        supported Copernicus’s        view (w/observatory)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609600"/>
            <a:ext cx="7620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Brahe</a:t>
            </a: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304800" y="533400"/>
            <a:ext cx="4191000" cy="1981200"/>
          </a:xfrm>
        </p:spPr>
        <p:txBody>
          <a:bodyPr/>
          <a:lstStyle/>
          <a:p>
            <a:pPr eaLnBrk="1" hangingPunct="1"/>
            <a:r>
              <a:rPr lang="en-US" sz="2400" b="1" u="sng" dirty="0">
                <a:solidFill>
                  <a:schemeClr val="folHlink"/>
                </a:solidFill>
              </a:rPr>
              <a:t>GALILEO</a:t>
            </a:r>
            <a:r>
              <a:rPr lang="en-US" sz="2400" dirty="0">
                <a:solidFill>
                  <a:schemeClr val="folHlink"/>
                </a:solidFill>
              </a:rPr>
              <a:t> builds a telescope to prove Copernicus's view of the world - the </a:t>
            </a:r>
            <a:r>
              <a:rPr lang="en-US" sz="2400" b="1" u="sng" dirty="0">
                <a:solidFill>
                  <a:schemeClr val="folHlink"/>
                </a:solidFill>
              </a:rPr>
              <a:t>HELIOCENTRIC</a:t>
            </a:r>
            <a:r>
              <a:rPr lang="en-US" sz="2400" dirty="0">
                <a:solidFill>
                  <a:schemeClr val="folHlink"/>
                </a:solidFill>
              </a:rPr>
              <a:t> - or Sun Centered Universe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2971800"/>
            <a:ext cx="4572000" cy="3416320"/>
          </a:xfrm>
          <a:prstGeom prst="rect">
            <a:avLst/>
          </a:prstGeom>
          <a:noFill/>
          <a:ln w="38100">
            <a:solidFill>
              <a:schemeClr val="tx2">
                <a:lumMod val="9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His discovery caused an uproar!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Contradicted ancient views of Earth as center of universe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Church condemned him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/>
              <a:t>They taught that heavens were in perfect fixed position to Earth</a:t>
            </a:r>
          </a:p>
        </p:txBody>
      </p:sp>
      <p:pic>
        <p:nvPicPr>
          <p:cNvPr id="8194" name="Picture 2" descr="http://www.bcc.cuny.edu/history/his10/course/cop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3429000" cy="3878434"/>
          </a:xfrm>
          <a:prstGeom prst="rect">
            <a:avLst/>
          </a:prstGeom>
          <a:noFill/>
        </p:spPr>
      </p:pic>
      <p:pic>
        <p:nvPicPr>
          <p:cNvPr id="8196" name="Picture 4" descr="http://www.historytoday.com/sites/default/files/tele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"/>
            <a:ext cx="2190750" cy="2466159"/>
          </a:xfrm>
          <a:prstGeom prst="rect">
            <a:avLst/>
          </a:prstGeom>
          <a:noFill/>
        </p:spPr>
      </p:pic>
      <p:pic>
        <p:nvPicPr>
          <p:cNvPr id="8198" name="Picture 6" descr="http://www.santa-coloma.net/voynich_drebbel/galileo_telescope_p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04800"/>
            <a:ext cx="160359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181600" y="609600"/>
            <a:ext cx="3733800" cy="11430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chemeClr val="folHlink"/>
                </a:solidFill>
              </a:rPr>
              <a:t>1633 -</a:t>
            </a:r>
            <a:r>
              <a:rPr lang="en-US" sz="2800" b="1" u="sng" dirty="0">
                <a:solidFill>
                  <a:schemeClr val="folHlink"/>
                </a:solidFill>
              </a:rPr>
              <a:t>Galileo is found guilty </a:t>
            </a:r>
            <a:r>
              <a:rPr lang="en-US" sz="2800" b="1" dirty="0">
                <a:solidFill>
                  <a:schemeClr val="folHlink"/>
                </a:solidFill>
              </a:rPr>
              <a:t>by Catholic Church of </a:t>
            </a:r>
            <a:r>
              <a:rPr lang="en-US" sz="2800" b="1" u="sng" dirty="0">
                <a:solidFill>
                  <a:schemeClr val="folHlink"/>
                </a:solidFill>
              </a:rPr>
              <a:t>being a heretic</a:t>
            </a:r>
            <a:r>
              <a:rPr lang="en-US" sz="2800" b="1" dirty="0">
                <a:solidFill>
                  <a:schemeClr val="folHlink"/>
                </a:solidFill>
              </a:rPr>
              <a:t> in the Inquisition</a:t>
            </a:r>
            <a:endParaRPr lang="en-US" sz="2800" dirty="0"/>
          </a:p>
        </p:txBody>
      </p:sp>
      <p:pic>
        <p:nvPicPr>
          <p:cNvPr id="819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0"/>
            <a:ext cx="5181600" cy="6096000"/>
          </a:xfrm>
          <a:noFill/>
        </p:spPr>
      </p:pic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438400"/>
            <a:ext cx="2560638" cy="382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6172200"/>
            <a:ext cx="426720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At least he always had a good sense of humor!</a:t>
            </a:r>
          </a:p>
        </p:txBody>
      </p:sp>
      <p:pic>
        <p:nvPicPr>
          <p:cNvPr id="7170" name="Picture 2" descr="http://linneareyes.files.wordpress.com/2009/12/smi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867400"/>
            <a:ext cx="762000" cy="762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28194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b="1" dirty="0"/>
              <a:t>Galileo put under house arrest</a:t>
            </a:r>
          </a:p>
          <a:p>
            <a:endParaRPr lang="en-US" sz="2500" b="1" dirty="0"/>
          </a:p>
          <a:p>
            <a:pPr>
              <a:buFont typeface="Arial" pitchFamily="34" charset="0"/>
              <a:buChar char="•"/>
            </a:pPr>
            <a:r>
              <a:rPr lang="en-US" sz="2500" b="1" dirty="0">
                <a:solidFill>
                  <a:srgbClr val="FFFF00"/>
                </a:solidFill>
              </a:rPr>
              <a:t>Threatened with death unless he withdrew “heresies</a:t>
            </a:r>
            <a:r>
              <a:rPr lang="en-US" sz="2500" b="1" dirty="0"/>
              <a:t>”</a:t>
            </a:r>
          </a:p>
          <a:p>
            <a:endParaRPr lang="en-US" sz="2500" b="1" dirty="0"/>
          </a:p>
          <a:p>
            <a:pPr>
              <a:buFont typeface="Arial" pitchFamily="34" charset="0"/>
              <a:buChar char="•"/>
            </a:pPr>
            <a:r>
              <a:rPr lang="en-US" sz="2500" b="1" dirty="0"/>
              <a:t>He agreed to state publicly in court that the Earth stands motionless in center of universe</a:t>
            </a:r>
          </a:p>
          <a:p>
            <a:endParaRPr lang="en-US" dirty="0"/>
          </a:p>
        </p:txBody>
      </p:sp>
      <p:pic>
        <p:nvPicPr>
          <p:cNvPr id="6146" name="Picture 2" descr="http://t0.gstatic.com/images?q=tbn:ANd9GcSqQ2EeGuw_5KrbRClDrl8iSzNgTIYRFqL0A2eqYkDypYxvVGdFFM_hgV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04800"/>
            <a:ext cx="5188274" cy="3886200"/>
          </a:xfrm>
          <a:prstGeom prst="rect">
            <a:avLst/>
          </a:prstGeom>
          <a:noFill/>
        </p:spPr>
      </p:pic>
      <p:pic>
        <p:nvPicPr>
          <p:cNvPr id="6148" name="Picture 4" descr="http://lh5.ggpht.com/djysrv/SEC2xcbzcTI/AAAAAAAAAzE/zJ2NaUMSqNU/orbits%5B7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191000"/>
            <a:ext cx="3276600" cy="24382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8200" y="3810000"/>
            <a:ext cx="403860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As he left court, he muttered, “</a:t>
            </a:r>
            <a:r>
              <a:rPr lang="en-US" u="sng" dirty="0">
                <a:solidFill>
                  <a:srgbClr val="FFFF00"/>
                </a:solidFill>
              </a:rPr>
              <a:t>And yet it moves</a:t>
            </a:r>
            <a:r>
              <a:rPr lang="en-US" dirty="0">
                <a:solidFill>
                  <a:srgbClr val="FFFF00"/>
                </a:solidFill>
              </a:rPr>
              <a:t>.”</a:t>
            </a:r>
          </a:p>
        </p:txBody>
      </p:sp>
      <p:pic>
        <p:nvPicPr>
          <p:cNvPr id="6150" name="Picture 6" descr="http://www.williamsclass.com/ScienceFair/ImagesFair/Telescop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419600"/>
            <a:ext cx="1446054" cy="2085975"/>
          </a:xfrm>
          <a:prstGeom prst="rect">
            <a:avLst/>
          </a:prstGeom>
          <a:noFill/>
        </p:spPr>
      </p:pic>
      <p:pic>
        <p:nvPicPr>
          <p:cNvPr id="8" name="Picture 2" descr="http://linneareyes.files.wordpress.com/2009/12/smir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3505200"/>
            <a:ext cx="685800" cy="6858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4267200" cy="523220"/>
          </a:xfrm>
          <a:prstGeom prst="rect">
            <a:avLst/>
          </a:prstGeom>
          <a:solidFill>
            <a:srgbClr val="FFFF69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 New Scientific Method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8100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69"/>
                </a:solidFill>
              </a:rPr>
              <a:t>Greek philosopher </a:t>
            </a:r>
            <a:r>
              <a:rPr lang="en-US" b="1" i="1" u="sng" dirty="0">
                <a:solidFill>
                  <a:srgbClr val="FFFF69"/>
                </a:solidFill>
              </a:rPr>
              <a:t>Plato </a:t>
            </a:r>
            <a:r>
              <a:rPr lang="en-US" b="1" dirty="0">
                <a:solidFill>
                  <a:srgbClr val="FFFF69"/>
                </a:solidFill>
              </a:rPr>
              <a:t>was rediscovered, believed: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solidFill>
                <a:srgbClr val="FFFF6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69"/>
                </a:solidFill>
              </a:rPr>
              <a:t>Man should look beyond simple appearances to learn truth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solidFill>
                <a:srgbClr val="FFFF6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rgbClr val="FFFF69"/>
                </a:solidFill>
              </a:rPr>
              <a:t>Mathematics was key to learning</a:t>
            </a:r>
          </a:p>
        </p:txBody>
      </p:sp>
      <p:pic>
        <p:nvPicPr>
          <p:cNvPr id="5122" name="Picture 2" descr="http://api.ning.com/files/xoBHT71t6nuZYOMAPIzlFuIi3vl9PIcJFYLpEnXFDincp1KDG70SgcQiYGRFbxMnQyD1o1KGtiCZQgHPGa-Yi0imjkowGMeZ/Pl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4343400" cy="5400675"/>
          </a:xfrm>
          <a:prstGeom prst="rect">
            <a:avLst/>
          </a:prstGeom>
          <a:noFill/>
        </p:spPr>
      </p:pic>
      <p:pic>
        <p:nvPicPr>
          <p:cNvPr id="5124" name="Picture 4" descr="http://www.exeter.k12.pa.us/cms/lib6/PA01000700/Centricity/Domain/63/math_clip_art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38600"/>
            <a:ext cx="2857500" cy="2371726"/>
          </a:xfrm>
          <a:prstGeom prst="rect">
            <a:avLst/>
          </a:prstGeom>
          <a:noFill/>
        </p:spPr>
      </p:pic>
      <p:pic>
        <p:nvPicPr>
          <p:cNvPr id="5126" name="Picture 6" descr="http://www.h-c-i-h.com/center%20images/ke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2063">
            <a:off x="4146105" y="3245384"/>
            <a:ext cx="3663742" cy="2932212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 bwMode="auto">
          <a:xfrm rot="1316479">
            <a:off x="3931662" y="1019066"/>
            <a:ext cx="1219200" cy="129540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1295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Math Rocks!!</a:t>
            </a:r>
          </a:p>
        </p:txBody>
      </p:sp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870934">
            <a:off x="109716" y="503697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90000"/>
                  </a:schemeClr>
                </a:solidFill>
              </a:rPr>
              <a:t>Englishman Francis Bacon </a:t>
            </a:r>
            <a:r>
              <a:rPr lang="en-US" sz="3200" b="1" dirty="0">
                <a:solidFill>
                  <a:srgbClr val="FFACFB"/>
                </a:solidFill>
              </a:rPr>
              <a:t>&amp; </a:t>
            </a:r>
            <a:r>
              <a:rPr lang="en-US" sz="3200" b="1" dirty="0">
                <a:solidFill>
                  <a:srgbClr val="FFFF00"/>
                </a:solidFill>
              </a:rPr>
              <a:t>Frenchman Rene Descartes</a:t>
            </a:r>
            <a:r>
              <a:rPr lang="en-US" sz="3200"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0" y="53340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/>
              <a:t>Both devoted to understanding  how truth is determined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Challenged medieval view that world had to fit teachings of the Church</a:t>
            </a:r>
          </a:p>
          <a:p>
            <a:pPr>
              <a:buFont typeface="Arial" pitchFamily="34" charset="0"/>
              <a:buChar char="•"/>
            </a:pP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/>
              <a:t>Must investigate to find truth</a:t>
            </a:r>
          </a:p>
        </p:txBody>
      </p:sp>
      <p:pic>
        <p:nvPicPr>
          <p:cNvPr id="4098" name="Picture 2" descr="http://2.bp.blogspot.com/_h18ihfyOBX4/RlDInkmBudI/AAAAAAAAAII/lR9-4u9J5LA/s320/ReneDescartes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19400"/>
            <a:ext cx="2924175" cy="3048001"/>
          </a:xfrm>
          <a:prstGeom prst="rect">
            <a:avLst/>
          </a:prstGeom>
          <a:noFill/>
        </p:spPr>
      </p:pic>
      <p:sp>
        <p:nvSpPr>
          <p:cNvPr id="8" name="Oval Callout 7"/>
          <p:cNvSpPr/>
          <p:nvPr/>
        </p:nvSpPr>
        <p:spPr bwMode="auto">
          <a:xfrm>
            <a:off x="2362200" y="1981200"/>
            <a:ext cx="1981200" cy="1371600"/>
          </a:xfrm>
          <a:prstGeom prst="wedgeEllipseCallout">
            <a:avLst/>
          </a:prstGeom>
          <a:solidFill>
            <a:srgbClr val="FFFF99"/>
          </a:solidFill>
          <a:ln w="9525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20574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“I think, therefore I am.”  </a:t>
            </a:r>
            <a:r>
              <a:rPr lang="en-US" sz="1600" i="1" dirty="0">
                <a:solidFill>
                  <a:schemeClr val="bg2"/>
                </a:solidFill>
              </a:rPr>
              <a:t>Descartes</a:t>
            </a:r>
          </a:p>
        </p:txBody>
      </p:sp>
      <p:pic>
        <p:nvPicPr>
          <p:cNvPr id="5124" name="Picture 4" descr="http://rlv.zcache.com/sir_francis_bacon_knowledge_is_power_quote_card-p137935878798578997envwi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038600"/>
            <a:ext cx="2590800" cy="2590800"/>
          </a:xfrm>
          <a:prstGeom prst="rect">
            <a:avLst/>
          </a:prstGeom>
          <a:noFill/>
        </p:spPr>
      </p:pic>
      <p:pic>
        <p:nvPicPr>
          <p:cNvPr id="16" name="Picture 2" descr="http://www.biography.com/imported/images/Biography/Images/Profiles/B/Francis-Bacon-9194632-1-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572000"/>
            <a:ext cx="1066800" cy="1066801"/>
          </a:xfrm>
          <a:prstGeom prst="rect">
            <a:avLst/>
          </a:prstGeom>
          <a:noFill/>
        </p:spPr>
      </p:pic>
      <p:pic>
        <p:nvPicPr>
          <p:cNvPr id="17" name="Picture 6" descr="http://hil.troy.k12.mi.us/staff/bnewingham/myweb3/2006-2007%20Photos/Mystery/Portfolio/magnify%20question%20mark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9011">
            <a:off x="2741958" y="4012780"/>
            <a:ext cx="3989986" cy="25979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229600" cy="461665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Over time a step-by-step process of discovery evolved:</a:t>
            </a:r>
          </a:p>
        </p:txBody>
      </p:sp>
      <p:pic>
        <p:nvPicPr>
          <p:cNvPr id="3074" name="Picture 2" descr="http://lewweb.net/science/images/SMflowchar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83520"/>
            <a:ext cx="8229600" cy="541728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  <a:prstDash val="lgDashDot"/>
          </a:ln>
        </p:spPr>
      </p:pic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5392</TotalTime>
  <Words>567</Words>
  <Application>Microsoft Office PowerPoint</Application>
  <PresentationFormat>On-screen Show (4:3)</PresentationFormat>
  <Paragraphs>83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</vt:lpstr>
      <vt:lpstr>Blank Presentation</vt:lpstr>
      <vt:lpstr>PowerPoint Presentation</vt:lpstr>
      <vt:lpstr>Many Changes had to do with science……..</vt:lpstr>
      <vt:lpstr>PowerPoint Presentation</vt:lpstr>
      <vt:lpstr>PowerPoint Presentation</vt:lpstr>
      <vt:lpstr>1633 -Galileo is found guilty by Catholic Church of being a heretic in the Inquisition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William Harvey determined that the heart pumped blood throughout the body</vt:lpstr>
      <vt:lpstr>PowerPoint Presentation</vt:lpstr>
      <vt:lpstr>PowerPoint Presentation</vt:lpstr>
      <vt:lpstr>PowerPoint Presentation</vt:lpstr>
    </vt:vector>
  </TitlesOfParts>
  <Company>Cyprress Bay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MODERN EUROPE</dc:title>
  <dc:creator>Kathleen Harrington</dc:creator>
  <cp:lastModifiedBy>Kathleen D. Harrington</cp:lastModifiedBy>
  <cp:revision>254</cp:revision>
  <dcterms:created xsi:type="dcterms:W3CDTF">2007-04-17T20:45:31Z</dcterms:created>
  <dcterms:modified xsi:type="dcterms:W3CDTF">2019-01-14T16:24:43Z</dcterms:modified>
</cp:coreProperties>
</file>